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sldIdLst>
    <p:sldId id="285" r:id="rId2"/>
    <p:sldId id="286" r:id="rId3"/>
    <p:sldId id="284" r:id="rId4"/>
    <p:sldId id="308" r:id="rId5"/>
    <p:sldId id="287" r:id="rId6"/>
    <p:sldId id="278" r:id="rId7"/>
    <p:sldId id="294" r:id="rId8"/>
    <p:sldId id="295" r:id="rId9"/>
    <p:sldId id="296" r:id="rId10"/>
    <p:sldId id="309" r:id="rId11"/>
    <p:sldId id="297" r:id="rId12"/>
    <p:sldId id="300" r:id="rId13"/>
    <p:sldId id="305" r:id="rId14"/>
    <p:sldId id="306" r:id="rId15"/>
    <p:sldId id="30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58"/>
    <p:restoredTop sz="81149"/>
  </p:normalViewPr>
  <p:slideViewPr>
    <p:cSldViewPr snapToGrid="0" snapToObjects="1">
      <p:cViewPr varScale="1">
        <p:scale>
          <a:sx n="94" d="100"/>
          <a:sy n="94" d="100"/>
        </p:scale>
        <p:origin x="20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9ADD1-1CCF-0F4C-8E8A-9CAB823CD550}" type="datetimeFigureOut">
              <a:rPr lang="da-DK" smtClean="0"/>
              <a:t>28.11.2022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C9BC6-EFF6-5047-A717-CD75A3AC3E4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703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Yes! Vi skal lave The </a:t>
            </a:r>
            <a:r>
              <a:rPr lang="da-DK" dirty="0" err="1"/>
              <a:t>Marshmallow</a:t>
            </a:r>
            <a:r>
              <a:rPr lang="da-DK" dirty="0"/>
              <a:t> Challenge.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C9BC6-EFF6-5047-A717-CD75A3AC3E48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5652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Holdet med den højeste konstruktion vinder æren, en </a:t>
            </a:r>
            <a:r>
              <a:rPr lang="da-DK" dirty="0" err="1"/>
              <a:t>marshmallow</a:t>
            </a:r>
            <a:r>
              <a:rPr lang="da-DK" dirty="0"/>
              <a:t> eller noget tredje.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C9BC6-EFF6-5047-A717-CD75A3AC3E48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6661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Noter alle elevernes mål og find gennemsnittet igen.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C9BC6-EFF6-5047-A717-CD75A3AC3E48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4534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Forsøg at lade eleverne styre dialogen.</a:t>
            </a:r>
          </a:p>
          <a:p>
            <a:r>
              <a:rPr lang="da-DK" dirty="0"/>
              <a:t>Jeg bruger følgende spørgsmål afhængigt af situationen.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C9BC6-EFF6-5047-A717-CD75A3AC3E48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8110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Nu tror eleverne at de skal lave øvelsen tredje gang, men det er bare fis. </a:t>
            </a:r>
          </a:p>
          <a:p>
            <a:r>
              <a:rPr lang="da-DK" dirty="0"/>
              <a:t>Nu er det tid til evalueringen.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C9BC6-EFF6-5047-A717-CD75A3AC3E48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4298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Se videoen med eleverne.</a:t>
            </a:r>
          </a:p>
          <a:p>
            <a:r>
              <a:rPr lang="da-DK" dirty="0"/>
              <a:t>Tal med eleverne om videoen efterfølgende.</a:t>
            </a:r>
          </a:p>
          <a:p>
            <a:endParaRPr lang="da-DK" dirty="0"/>
          </a:p>
          <a:p>
            <a:r>
              <a:rPr lang="da-DK" dirty="0"/>
              <a:t>Der er mange pointer omkring</a:t>
            </a:r>
          </a:p>
          <a:p>
            <a:pPr marL="171450" indent="-171450">
              <a:buFontTx/>
              <a:buChar char="-"/>
            </a:pPr>
            <a:r>
              <a:rPr lang="da-DK" dirty="0"/>
              <a:t>Samarbejde</a:t>
            </a:r>
          </a:p>
          <a:p>
            <a:pPr marL="171450" indent="-171450">
              <a:buFontTx/>
              <a:buChar char="-"/>
            </a:pPr>
            <a:r>
              <a:rPr lang="da-DK" dirty="0"/>
              <a:t>projekthåndtering</a:t>
            </a:r>
          </a:p>
          <a:p>
            <a:pPr marL="171450" indent="-171450">
              <a:buFontTx/>
              <a:buChar char="-"/>
            </a:pPr>
            <a:r>
              <a:rPr lang="da-DK" dirty="0"/>
              <a:t>Iterativt design</a:t>
            </a:r>
          </a:p>
          <a:p>
            <a:pPr marL="171450" indent="-171450">
              <a:buFontTx/>
              <a:buChar char="-"/>
            </a:pPr>
            <a:r>
              <a:rPr lang="da-DK" dirty="0"/>
              <a:t>Designprocesser</a:t>
            </a:r>
          </a:p>
          <a:p>
            <a:pPr marL="171450" indent="-171450">
              <a:buFontTx/>
              <a:buChar char="-"/>
            </a:pPr>
            <a:r>
              <a:rPr lang="da-DK" dirty="0"/>
              <a:t>Prototyper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C9BC6-EFF6-5047-A717-CD75A3AC3E48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930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b="1" dirty="0"/>
              <a:t>Brug evt. ”tegn” funktionen i </a:t>
            </a:r>
            <a:r>
              <a:rPr lang="da-DK" b="1" dirty="0" err="1"/>
              <a:t>powerpoint</a:t>
            </a:r>
            <a:r>
              <a:rPr lang="da-DK" b="1" dirty="0"/>
              <a:t> til at tegne gennemsnittet ind her.</a:t>
            </a:r>
          </a:p>
          <a:p>
            <a:r>
              <a:rPr lang="da-DK" b="1" dirty="0"/>
              <a:t>Brug eleverne til at finde resultatet på klassen.</a:t>
            </a:r>
          </a:p>
          <a:p>
            <a:endParaRPr lang="da-DK" b="1" dirty="0"/>
          </a:p>
          <a:p>
            <a:r>
              <a:rPr lang="da-DK" b="1" dirty="0" err="1"/>
              <a:t>Inch</a:t>
            </a:r>
            <a:r>
              <a:rPr lang="da-DK" b="1" dirty="0"/>
              <a:t>	Centimeter</a:t>
            </a:r>
          </a:p>
          <a:p>
            <a:r>
              <a:rPr lang="da-DK" dirty="0"/>
              <a:t>1 in	2.54 cm</a:t>
            </a:r>
          </a:p>
          <a:p>
            <a:r>
              <a:rPr lang="da-DK" dirty="0"/>
              <a:t>2 in	5.08 cm</a:t>
            </a:r>
          </a:p>
          <a:p>
            <a:r>
              <a:rPr lang="da-DK" dirty="0"/>
              <a:t>3 in	7.62 cm</a:t>
            </a:r>
          </a:p>
          <a:p>
            <a:r>
              <a:rPr lang="da-DK" dirty="0"/>
              <a:t>4 in	10.16 cm</a:t>
            </a:r>
          </a:p>
          <a:p>
            <a:r>
              <a:rPr lang="da-DK" dirty="0"/>
              <a:t>5 in	12.7 cm</a:t>
            </a:r>
          </a:p>
          <a:p>
            <a:r>
              <a:rPr lang="da-DK" dirty="0"/>
              <a:t>6 in	15.24 cm</a:t>
            </a:r>
          </a:p>
          <a:p>
            <a:r>
              <a:rPr lang="da-DK" dirty="0"/>
              <a:t>7 in	17.78 cm</a:t>
            </a:r>
          </a:p>
          <a:p>
            <a:r>
              <a:rPr lang="da-DK" dirty="0"/>
              <a:t>8 in	20.32 cm</a:t>
            </a:r>
          </a:p>
          <a:p>
            <a:r>
              <a:rPr lang="da-DK" dirty="0"/>
              <a:t>9 in	22.86 cm</a:t>
            </a:r>
          </a:p>
          <a:p>
            <a:r>
              <a:rPr lang="da-DK" dirty="0"/>
              <a:t>10 in	25.4 cm</a:t>
            </a:r>
          </a:p>
          <a:p>
            <a:r>
              <a:rPr lang="da-DK" dirty="0"/>
              <a:t>11 in	27.94 cm</a:t>
            </a:r>
          </a:p>
          <a:p>
            <a:r>
              <a:rPr lang="da-DK" dirty="0"/>
              <a:t>12 in	30.48 cm</a:t>
            </a:r>
          </a:p>
          <a:p>
            <a:r>
              <a:rPr lang="da-DK" dirty="0"/>
              <a:t>13 in	33.02 cm</a:t>
            </a:r>
          </a:p>
          <a:p>
            <a:r>
              <a:rPr lang="da-DK" dirty="0"/>
              <a:t>14 in	35.56 cm</a:t>
            </a:r>
          </a:p>
          <a:p>
            <a:r>
              <a:rPr lang="da-DK" dirty="0"/>
              <a:t>15 in	38.1 cm</a:t>
            </a:r>
          </a:p>
          <a:p>
            <a:r>
              <a:rPr lang="da-DK" dirty="0"/>
              <a:t>16 in	40.64 cm</a:t>
            </a:r>
          </a:p>
          <a:p>
            <a:r>
              <a:rPr lang="da-DK" dirty="0"/>
              <a:t>17 in	43.18 cm</a:t>
            </a:r>
          </a:p>
          <a:p>
            <a:r>
              <a:rPr lang="da-DK" dirty="0"/>
              <a:t>18 in	45.72 cm</a:t>
            </a:r>
          </a:p>
          <a:p>
            <a:r>
              <a:rPr lang="da-DK" dirty="0"/>
              <a:t>19 in	48.26 cm</a:t>
            </a:r>
          </a:p>
          <a:p>
            <a:r>
              <a:rPr lang="da-DK" dirty="0"/>
              <a:t>20 in	50.8 cm</a:t>
            </a:r>
          </a:p>
          <a:p>
            <a:r>
              <a:rPr lang="da-DK" dirty="0"/>
              <a:t>21 in	53.34 cm</a:t>
            </a:r>
          </a:p>
          <a:p>
            <a:r>
              <a:rPr lang="da-DK" dirty="0"/>
              <a:t>22 in	55.88 cm</a:t>
            </a:r>
          </a:p>
          <a:p>
            <a:r>
              <a:rPr lang="da-DK" dirty="0"/>
              <a:t>23 in	58.42 cm</a:t>
            </a:r>
          </a:p>
          <a:p>
            <a:r>
              <a:rPr lang="da-DK" dirty="0"/>
              <a:t>24 in	60.96 cm</a:t>
            </a:r>
          </a:p>
          <a:p>
            <a:r>
              <a:rPr lang="da-DK" dirty="0"/>
              <a:t>25 in	63.5 cm</a:t>
            </a:r>
          </a:p>
          <a:p>
            <a:r>
              <a:rPr lang="da-DK" dirty="0"/>
              <a:t>26 in	66.04 cm</a:t>
            </a:r>
          </a:p>
          <a:p>
            <a:r>
              <a:rPr lang="da-DK" dirty="0"/>
              <a:t>27 in	68.58 cm</a:t>
            </a:r>
          </a:p>
          <a:p>
            <a:r>
              <a:rPr lang="da-DK" dirty="0"/>
              <a:t>28 in	71.12 cm</a:t>
            </a:r>
          </a:p>
          <a:p>
            <a:r>
              <a:rPr lang="da-DK" dirty="0"/>
              <a:t>29 in	73.66 cm</a:t>
            </a:r>
          </a:p>
          <a:p>
            <a:r>
              <a:rPr lang="da-DK" dirty="0"/>
              <a:t>30 in	76.2 cm</a:t>
            </a:r>
          </a:p>
          <a:p>
            <a:r>
              <a:rPr lang="da-DK" dirty="0"/>
              <a:t>31 in	78.74 cm</a:t>
            </a:r>
          </a:p>
          <a:p>
            <a:r>
              <a:rPr lang="da-DK" dirty="0"/>
              <a:t>32 in	81.28 cm</a:t>
            </a:r>
          </a:p>
          <a:p>
            <a:r>
              <a:rPr lang="da-DK" dirty="0"/>
              <a:t>33 in	83.82 cm</a:t>
            </a:r>
          </a:p>
          <a:p>
            <a:r>
              <a:rPr lang="da-DK" dirty="0"/>
              <a:t>34 in	86.36 cm</a:t>
            </a:r>
          </a:p>
          <a:p>
            <a:r>
              <a:rPr lang="da-DK" dirty="0"/>
              <a:t>35 in	88.9 cm</a:t>
            </a:r>
          </a:p>
          <a:p>
            <a:r>
              <a:rPr lang="da-DK" dirty="0"/>
              <a:t>36 in	91.44 cm</a:t>
            </a:r>
          </a:p>
          <a:p>
            <a:r>
              <a:rPr lang="da-DK" dirty="0"/>
              <a:t>37 in	93.98 cm</a:t>
            </a:r>
          </a:p>
          <a:p>
            <a:r>
              <a:rPr lang="da-DK" dirty="0"/>
              <a:t>38 in	96.52 cm</a:t>
            </a:r>
          </a:p>
          <a:p>
            <a:r>
              <a:rPr lang="da-DK" dirty="0"/>
              <a:t>39 in	99.06 cm</a:t>
            </a:r>
          </a:p>
          <a:p>
            <a:r>
              <a:rPr lang="da-DK" dirty="0"/>
              <a:t>40 in	101.6 cm</a:t>
            </a:r>
          </a:p>
          <a:p>
            <a:r>
              <a:rPr lang="da-DK" dirty="0"/>
              <a:t>41 in	104.14 cm</a:t>
            </a:r>
          </a:p>
          <a:p>
            <a:r>
              <a:rPr lang="da-DK" dirty="0"/>
              <a:t>42 in	106.68 cm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C9BC6-EFF6-5047-A717-CD75A3AC3E48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6541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Du ved hvordan grupper fungerer bedst med dine elever.</a:t>
            </a:r>
          </a:p>
          <a:p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Alle grupper skal have et bord eller et område på gulvet.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Grupperne skal have samme udgangspunkt.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C9BC6-EFF6-5047-A717-CD75A3AC3E48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3783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Enten har du selv opdelt materialerne alternativt kan du lade grupperne hjælpe.</a:t>
            </a:r>
          </a:p>
          <a:p>
            <a:endParaRPr lang="da-DK" dirty="0"/>
          </a:p>
          <a:p>
            <a:r>
              <a:rPr lang="da-DK" dirty="0"/>
              <a:t>Gennemgå reglerne med klassen.</a:t>
            </a:r>
          </a:p>
          <a:p>
            <a:endParaRPr lang="da-DK" dirty="0"/>
          </a:p>
          <a:p>
            <a:r>
              <a:rPr lang="da-DK" dirty="0"/>
              <a:t>Lad skærmen stå på dette slide under øvelsen.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C9BC6-EFF6-5047-A717-CD75A3AC3E48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458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Holdet med den højeste konstruktion vinder æren, en </a:t>
            </a:r>
            <a:r>
              <a:rPr lang="da-DK" dirty="0" err="1"/>
              <a:t>marshmallow</a:t>
            </a:r>
            <a:r>
              <a:rPr lang="da-DK" dirty="0"/>
              <a:t> eller noget tredje.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C9BC6-EFF6-5047-A717-CD75A3AC3E48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1642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Mens eleverne dokumenterer kan du skrive alle mål ned og finde gennemsnittet.</a:t>
            </a:r>
          </a:p>
          <a:p>
            <a:endParaRPr lang="da-DK" dirty="0"/>
          </a:p>
          <a:p>
            <a:r>
              <a:rPr lang="da-DK" dirty="0"/>
              <a:t>Ja… hvordan er det nu man finder gennemsnittet? </a:t>
            </a:r>
            <a:r>
              <a:rPr lang="da-DK" dirty="0">
                <a:sym typeface="Wingdings" pitchFamily="2" charset="2"/>
              </a:rPr>
              <a:t>:)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C9BC6-EFF6-5047-A717-CD75A3AC3E48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4284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Fang elevernes opmærksomhed før afsløringen af……..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C9BC6-EFF6-5047-A717-CD75A3AC3E48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4630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 gør det igen!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C9BC6-EFF6-5047-A717-CD75A3AC3E48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1855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Du ved hvordan grupper fungerer bedst med dine elever.</a:t>
            </a:r>
          </a:p>
          <a:p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Alle grupper skal have et bord eller et område på gulvet.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Grupperne skal have samme udgangspunkt.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C9BC6-EFF6-5047-A717-CD75A3AC3E48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971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Gennemgås hurtigt og præcist.</a:t>
            </a:r>
          </a:p>
          <a:p>
            <a:r>
              <a:rPr lang="da-DK" dirty="0"/>
              <a:t>Sørg for at alle grupper har fået opdateret deres materialebeholdning.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C9BC6-EFF6-5047-A717-CD75A3AC3E48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057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22362"/>
            <a:ext cx="86093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5230134"/>
            <a:ext cx="46101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90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6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97973"/>
            <a:ext cx="2674301" cy="527898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54169"/>
            <a:ext cx="7734300" cy="53227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3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67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8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0086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0086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1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109789"/>
            <a:ext cx="4507931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3063530"/>
            <a:ext cx="4507930" cy="3126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109789"/>
            <a:ext cx="4507932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3063530"/>
            <a:ext cx="4507932" cy="3126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01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3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1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4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385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029207" y="4680813"/>
            <a:ext cx="2758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112" y="6356350"/>
            <a:ext cx="5509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482" y="6356350"/>
            <a:ext cx="11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F5135F-115E-423C-BE4A-B56C35DC9F3E}"/>
              </a:ext>
            </a:extLst>
          </p:cNvPr>
          <p:cNvGrpSpPr/>
          <p:nvPr/>
        </p:nvGrpSpPr>
        <p:grpSpPr>
          <a:xfrm>
            <a:off x="174436" y="6356005"/>
            <a:ext cx="358083" cy="358083"/>
            <a:chOff x="4135740" y="1745599"/>
            <a:chExt cx="558732" cy="5587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</a:extLst>
            </p:cNvPr>
            <p:cNvGrpSpPr/>
            <p:nvPr/>
          </p:nvGrpSpPr>
          <p:grpSpPr>
            <a:xfrm>
              <a:off x="4135740" y="1745599"/>
              <a:ext cx="558732" cy="558732"/>
              <a:chOff x="1028007" y="1706560"/>
              <a:chExt cx="575710" cy="57571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</a:extLst>
            </p:cNvPr>
            <p:cNvSpPr/>
            <p:nvPr/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537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0_yKBitO8M?feature=oembed" TargetMode="Externa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D5592A-AA40-ED44-A8F7-00C6993E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785" y="365125"/>
            <a:ext cx="7924800" cy="1577975"/>
          </a:xfrm>
        </p:spPr>
        <p:txBody>
          <a:bodyPr/>
          <a:lstStyle/>
          <a:p>
            <a:r>
              <a:rPr lang="da-DK" b="1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a-DK" b="1" err="1">
                <a:latin typeface="Arial" panose="020B0604020202020204" pitchFamily="34" charset="0"/>
                <a:cs typeface="Arial" panose="020B0604020202020204" pitchFamily="34" charset="0"/>
              </a:rPr>
              <a:t>Marshmallow</a:t>
            </a:r>
            <a:r>
              <a:rPr lang="da-DK" b="1">
                <a:latin typeface="Arial" panose="020B0604020202020204" pitchFamily="34" charset="0"/>
                <a:cs typeface="Arial" panose="020B0604020202020204" pitchFamily="34" charset="0"/>
              </a:rPr>
              <a:t> Challenge</a:t>
            </a:r>
            <a:endParaRPr lang="da-DK"/>
          </a:p>
        </p:txBody>
      </p:sp>
      <p:pic>
        <p:nvPicPr>
          <p:cNvPr id="4" name="Billede 6">
            <a:extLst>
              <a:ext uri="{FF2B5EF4-FFF2-40B4-BE49-F238E27FC236}">
                <a16:creationId xmlns:a16="http://schemas.microsoft.com/office/drawing/2014/main" id="{BD63D43B-07B3-C04C-B6E3-1B8269D8F8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1877" y="2843549"/>
            <a:ext cx="3320246" cy="275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14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7F6EF-C046-59D9-0037-8C2DAFE04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Tillykke til….!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ADED5D9-33E3-14D6-96F3-B65AB1E58971}"/>
              </a:ext>
            </a:extLst>
          </p:cNvPr>
          <p:cNvSpPr txBox="1">
            <a:spLocks/>
          </p:cNvSpPr>
          <p:nvPr/>
        </p:nvSpPr>
        <p:spPr>
          <a:xfrm rot="21287852">
            <a:off x="147795" y="105458"/>
            <a:ext cx="2574932" cy="7169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000" i="1" kern="120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gentagelse!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3423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5F511-24C1-C34E-9A7A-D894EB6E0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86" y="365125"/>
            <a:ext cx="8029903" cy="1577975"/>
          </a:xfrm>
        </p:spPr>
        <p:txBody>
          <a:bodyPr/>
          <a:lstStyle/>
          <a:p>
            <a:r>
              <a:rPr lang="da-DK"/>
              <a:t>Gem mål og foto i jeres </a:t>
            </a:r>
            <a:r>
              <a:rPr lang="da-DK" err="1"/>
              <a:t>portfolio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EF9EC-3513-6241-ABE9-1DC25D4DD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86" y="2318032"/>
            <a:ext cx="8029904" cy="3854167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5 minutter</a:t>
            </a:r>
          </a:p>
          <a:p>
            <a:pPr marL="0" indent="0">
              <a:buNone/>
            </a:pPr>
            <a:endParaRPr lang="da-DK" dirty="0"/>
          </a:p>
          <a:p>
            <a:pPr marL="0" indent="0" algn="r">
              <a:buNone/>
            </a:pPr>
            <a:endParaRPr lang="da-DK" dirty="0"/>
          </a:p>
          <a:p>
            <a:pPr marL="0" indent="0" algn="r">
              <a:buNone/>
            </a:pPr>
            <a:endParaRPr lang="da-DK" dirty="0"/>
          </a:p>
          <a:p>
            <a:pPr marL="0" indent="0" algn="r">
              <a:buNone/>
            </a:pPr>
            <a:endParaRPr lang="da-DK" dirty="0"/>
          </a:p>
          <a:p>
            <a:pPr marL="0" indent="0" algn="r">
              <a:buNone/>
            </a:pPr>
            <a:endParaRPr lang="da-DK" dirty="0"/>
          </a:p>
          <a:p>
            <a:pPr marL="0" indent="0" algn="r">
              <a:buNone/>
            </a:pPr>
            <a:r>
              <a:rPr lang="da-DK" dirty="0"/>
              <a:t>Lad jeres </a:t>
            </a:r>
            <a:r>
              <a:rPr lang="da-DK" dirty="0" err="1"/>
              <a:t>portfolio</a:t>
            </a:r>
            <a:r>
              <a:rPr lang="da-DK" dirty="0"/>
              <a:t> være åben. </a:t>
            </a:r>
          </a:p>
          <a:p>
            <a:pPr marL="0" indent="0" algn="r">
              <a:buNone/>
            </a:pPr>
            <a:r>
              <a:rPr lang="da-DK" dirty="0"/>
              <a:t>Den skal vi bruge om lidt.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030B2F2-0A7E-BB56-154F-436D2EC40ED8}"/>
              </a:ext>
            </a:extLst>
          </p:cNvPr>
          <p:cNvSpPr txBox="1">
            <a:spLocks/>
          </p:cNvSpPr>
          <p:nvPr/>
        </p:nvSpPr>
        <p:spPr>
          <a:xfrm rot="21287852">
            <a:off x="147795" y="105458"/>
            <a:ext cx="2574932" cy="7169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000" i="1" kern="120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gentagelse!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6353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CF5A52-C87E-A34D-A2F2-C8803E759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50321"/>
            <a:ext cx="9493249" cy="1577975"/>
          </a:xfrm>
        </p:spPr>
        <p:txBody>
          <a:bodyPr/>
          <a:lstStyle/>
          <a:p>
            <a:r>
              <a:rPr lang="da-DK" dirty="0"/>
              <a:t>På klassen eller Gruppesnak </a:t>
            </a:r>
            <a:br>
              <a:rPr lang="da-DK" dirty="0"/>
            </a:br>
            <a:r>
              <a:rPr lang="da-DK" sz="2000" dirty="0"/>
              <a:t>(10 minutter)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E1E493-7F5E-004D-AA9C-54C8CC214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Hvad var højden på første tårn?</a:t>
            </a:r>
          </a:p>
          <a:p>
            <a:r>
              <a:rPr lang="da-DK" dirty="0"/>
              <a:t>Hvad var højden på andet tårn?</a:t>
            </a:r>
          </a:p>
          <a:p>
            <a:r>
              <a:rPr lang="da-DK" dirty="0"/>
              <a:t>Hvilke teknikker fungerede godt?</a:t>
            </a:r>
          </a:p>
          <a:p>
            <a:r>
              <a:rPr lang="da-DK" dirty="0"/>
              <a:t>Hvordan udviklede jeres samarbejde sig?</a:t>
            </a:r>
          </a:p>
          <a:p>
            <a:r>
              <a:rPr lang="da-DK" dirty="0"/>
              <a:t>Hvilke roller havde i hver især?</a:t>
            </a:r>
          </a:p>
          <a:p>
            <a:r>
              <a:rPr lang="da-DK" dirty="0"/>
              <a:t>Er I blevet bedre til at bygge tårne af spaghetti?</a:t>
            </a:r>
          </a:p>
          <a:p>
            <a:r>
              <a:rPr lang="da-DK" dirty="0"/>
              <a:t>Hvordan kan I bruge erfaringen fra 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Indsæt noter fra denne snak i jeres </a:t>
            </a:r>
            <a:r>
              <a:rPr lang="da-DK" dirty="0" err="1"/>
              <a:t>portfolio</a:t>
            </a:r>
            <a:r>
              <a:rPr lang="da-DK" dirty="0"/>
              <a:t>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E6A59E2-CD3D-B880-4F2B-72441EA03FD2}"/>
              </a:ext>
            </a:extLst>
          </p:cNvPr>
          <p:cNvSpPr txBox="1">
            <a:spLocks/>
          </p:cNvSpPr>
          <p:nvPr/>
        </p:nvSpPr>
        <p:spPr>
          <a:xfrm>
            <a:off x="106867" y="6218617"/>
            <a:ext cx="2108778" cy="5242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000" i="1" kern="120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Evaluering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7003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0F6887-F053-9248-888F-2E20512EF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Overraskelse!!!</a:t>
            </a:r>
          </a:p>
        </p:txBody>
      </p:sp>
    </p:spTree>
    <p:extLst>
      <p:ext uri="{BB962C8B-B14F-4D97-AF65-F5344CB8AC3E}">
        <p14:creationId xmlns:p14="http://schemas.microsoft.com/office/powerpoint/2010/main" val="3190067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7683C-F8D3-AE47-94B2-E79AA7F29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170" y="-451304"/>
            <a:ext cx="9493249" cy="1577975"/>
          </a:xfrm>
        </p:spPr>
        <p:txBody>
          <a:bodyPr>
            <a:normAutofit/>
          </a:bodyPr>
          <a:lstStyle/>
          <a:p>
            <a:r>
              <a:rPr lang="da-DK" sz="2900" err="1"/>
              <a:t>Build</a:t>
            </a:r>
            <a:r>
              <a:rPr lang="da-DK" sz="2900"/>
              <a:t> a </a:t>
            </a:r>
            <a:r>
              <a:rPr lang="da-DK" sz="2900" err="1"/>
              <a:t>tower</a:t>
            </a:r>
            <a:r>
              <a:rPr lang="da-DK" sz="2900"/>
              <a:t>, </a:t>
            </a:r>
            <a:r>
              <a:rPr lang="da-DK" sz="2900" err="1"/>
              <a:t>build</a:t>
            </a:r>
            <a:r>
              <a:rPr lang="da-DK" sz="2900"/>
              <a:t> a team | Tom </a:t>
            </a:r>
            <a:r>
              <a:rPr lang="da-DK" sz="2900" err="1"/>
              <a:t>Wujec</a:t>
            </a:r>
            <a:endParaRPr lang="da-DK" sz="2900"/>
          </a:p>
        </p:txBody>
      </p:sp>
      <p:pic>
        <p:nvPicPr>
          <p:cNvPr id="4" name="Onlinemedier 3" descr="Build a tower, build a team | Tom Wujec">
            <a:hlinkClick r:id="" action="ppaction://media"/>
            <a:extLst>
              <a:ext uri="{FF2B5EF4-FFF2-40B4-BE49-F238E27FC236}">
                <a16:creationId xmlns:a16="http://schemas.microsoft.com/office/drawing/2014/main" id="{75185498-EC2E-0848-886B-C4D17ABBD4A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61256" y="1425121"/>
            <a:ext cx="6821488" cy="385445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3B9D654B-ED55-4F46-9595-309135C9CF58}"/>
              </a:ext>
            </a:extLst>
          </p:cNvPr>
          <p:cNvSpPr txBox="1"/>
          <p:nvPr/>
        </p:nvSpPr>
        <p:spPr>
          <a:xfrm>
            <a:off x="2706746" y="5578021"/>
            <a:ext cx="373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https</a:t>
            </a:r>
            <a:r>
              <a:rPr lang="da-DK" dirty="0"/>
              <a:t>://</a:t>
            </a:r>
            <a:r>
              <a:rPr lang="da-DK" dirty="0" err="1"/>
              <a:t>youtu.be</a:t>
            </a:r>
            <a:r>
              <a:rPr lang="da-DK" dirty="0"/>
              <a:t>/H0_yKBitO8M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89676894-AE31-376E-EA30-E2F226DB3682}"/>
              </a:ext>
            </a:extLst>
          </p:cNvPr>
          <p:cNvSpPr txBox="1">
            <a:spLocks/>
          </p:cNvSpPr>
          <p:nvPr/>
        </p:nvSpPr>
        <p:spPr>
          <a:xfrm>
            <a:off x="106867" y="6218617"/>
            <a:ext cx="2108778" cy="5242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000" i="1" kern="120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Evaluering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8959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F68036-6683-247E-69CB-032F86951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0"/>
            <a:ext cx="9493249" cy="1577975"/>
          </a:xfrm>
        </p:spPr>
        <p:txBody>
          <a:bodyPr/>
          <a:lstStyle/>
          <a:p>
            <a:r>
              <a:rPr lang="da-DK" dirty="0"/>
              <a:t>Vores gennemsnit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D36B1152-2EFC-1749-C747-6EB40A52C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046" y="1823610"/>
            <a:ext cx="6543907" cy="4089942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296BE963-B250-A2BB-633F-C0619F2BA957}"/>
              </a:ext>
            </a:extLst>
          </p:cNvPr>
          <p:cNvSpPr txBox="1"/>
          <p:nvPr/>
        </p:nvSpPr>
        <p:spPr>
          <a:xfrm>
            <a:off x="2653044" y="5989250"/>
            <a:ext cx="3837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Screenshot fra </a:t>
            </a:r>
            <a:r>
              <a:rPr lang="da-DK" sz="1200" dirty="0" err="1"/>
              <a:t>https</a:t>
            </a:r>
            <a:r>
              <a:rPr lang="da-DK" sz="1200" dirty="0"/>
              <a:t>://</a:t>
            </a:r>
            <a:r>
              <a:rPr lang="da-DK" sz="1200" dirty="0" err="1"/>
              <a:t>youtu.be</a:t>
            </a:r>
            <a:r>
              <a:rPr lang="da-DK" sz="1200" dirty="0"/>
              <a:t>/H0_yKBitO8M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DA6702E-655D-908D-5FDF-575781F8EA0B}"/>
              </a:ext>
            </a:extLst>
          </p:cNvPr>
          <p:cNvSpPr txBox="1">
            <a:spLocks/>
          </p:cNvSpPr>
          <p:nvPr/>
        </p:nvSpPr>
        <p:spPr>
          <a:xfrm>
            <a:off x="106867" y="6218617"/>
            <a:ext cx="2108778" cy="5242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000" i="1" kern="120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Evaluering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61787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EAE7D-F5C8-B748-AC3C-D5D1031AC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Grupper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4962A-BCF1-B147-B5A5-787B0C6DA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318032"/>
            <a:ext cx="6640286" cy="3854167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3-4 personer sammen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2952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6E5BC1-781C-9C4D-977D-A8EFB1809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423" y="0"/>
            <a:ext cx="7157544" cy="1577975"/>
          </a:xfrm>
        </p:spPr>
        <p:txBody>
          <a:bodyPr>
            <a:normAutofit/>
          </a:bodyPr>
          <a:lstStyle/>
          <a:p>
            <a:r>
              <a:rPr lang="da-DK" b="1"/>
              <a:t>Sådan udføres øvelsen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C997B0-9463-A841-AC71-CA33A8671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422" y="1952907"/>
            <a:ext cx="7157544" cy="38541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/>
              <a:t>I har 18 minutter til at bygge den </a:t>
            </a:r>
            <a:r>
              <a:rPr lang="da-DK" b="1" dirty="0"/>
              <a:t>højeste fritstående</a:t>
            </a:r>
            <a:r>
              <a:rPr lang="da-DK" dirty="0"/>
              <a:t> model med en </a:t>
            </a:r>
            <a:r>
              <a:rPr lang="da-DK" b="1" dirty="0" err="1"/>
              <a:t>marshmallow</a:t>
            </a:r>
            <a:r>
              <a:rPr lang="da-DK" b="1" dirty="0"/>
              <a:t> på toppen </a:t>
            </a:r>
            <a:r>
              <a:rPr lang="da-DK" dirty="0"/>
              <a:t>(skal bygges på et bord).</a:t>
            </a:r>
          </a:p>
          <a:p>
            <a:pPr marL="0" indent="0">
              <a:buNone/>
            </a:pPr>
            <a:endParaRPr lang="da-DK" dirty="0"/>
          </a:p>
          <a:p>
            <a:pPr marL="457200" lvl="1" indent="0">
              <a:buNone/>
            </a:pPr>
            <a:r>
              <a:rPr lang="da-DK" b="1" dirty="0"/>
              <a:t>Materialer til rådighed: </a:t>
            </a:r>
          </a:p>
          <a:p>
            <a:pPr lvl="2"/>
            <a:r>
              <a:rPr lang="da-DK" dirty="0"/>
              <a:t>20 </a:t>
            </a:r>
            <a:r>
              <a:rPr lang="da-DK" dirty="0" err="1"/>
              <a:t>stk</a:t>
            </a:r>
            <a:r>
              <a:rPr lang="da-DK" dirty="0"/>
              <a:t> spaghetti</a:t>
            </a:r>
          </a:p>
          <a:p>
            <a:pPr lvl="2"/>
            <a:r>
              <a:rPr lang="da-DK" dirty="0"/>
              <a:t>En meter snor</a:t>
            </a:r>
          </a:p>
          <a:p>
            <a:pPr lvl="2"/>
            <a:r>
              <a:rPr lang="da-DK" dirty="0"/>
              <a:t>En meter tape</a:t>
            </a:r>
          </a:p>
          <a:p>
            <a:pPr lvl="2"/>
            <a:r>
              <a:rPr lang="da-DK" dirty="0"/>
              <a:t>En saks</a:t>
            </a:r>
          </a:p>
          <a:p>
            <a:pPr lvl="2"/>
            <a:r>
              <a:rPr lang="da-DK" dirty="0"/>
              <a:t>En hel </a:t>
            </a:r>
            <a:r>
              <a:rPr lang="da-DK" dirty="0" err="1"/>
              <a:t>marshmallow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1800" b="1" i="1" dirty="0"/>
              <a:t>Det højeste tårn med en </a:t>
            </a:r>
            <a:r>
              <a:rPr lang="da-DK" sz="1800" b="1" i="1" dirty="0" err="1"/>
              <a:t>marshmallow</a:t>
            </a:r>
            <a:r>
              <a:rPr lang="da-DK" sz="1800" b="1" i="1" dirty="0"/>
              <a:t> på toppen vinder.</a:t>
            </a:r>
          </a:p>
        </p:txBody>
      </p:sp>
    </p:spTree>
    <p:extLst>
      <p:ext uri="{BB962C8B-B14F-4D97-AF65-F5344CB8AC3E}">
        <p14:creationId xmlns:p14="http://schemas.microsoft.com/office/powerpoint/2010/main" val="190308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7F6EF-C046-59D9-0037-8C2DAFE04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Tillykke til….!</a:t>
            </a:r>
          </a:p>
        </p:txBody>
      </p:sp>
    </p:spTree>
    <p:extLst>
      <p:ext uri="{BB962C8B-B14F-4D97-AF65-F5344CB8AC3E}">
        <p14:creationId xmlns:p14="http://schemas.microsoft.com/office/powerpoint/2010/main" val="4057371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5F511-24C1-C34E-9A7A-D894EB6E0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86" y="365125"/>
            <a:ext cx="8029903" cy="1577975"/>
          </a:xfrm>
        </p:spPr>
        <p:txBody>
          <a:bodyPr/>
          <a:lstStyle/>
          <a:p>
            <a:r>
              <a:rPr lang="da-DK"/>
              <a:t>Gem mål og foto i jeres </a:t>
            </a:r>
            <a:r>
              <a:rPr lang="da-DK" err="1"/>
              <a:t>portfolio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EF9EC-3513-6241-ABE9-1DC25D4DD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86" y="2318032"/>
            <a:ext cx="8029904" cy="3854167"/>
          </a:xfrm>
        </p:spPr>
        <p:txBody>
          <a:bodyPr/>
          <a:lstStyle/>
          <a:p>
            <a:pPr marL="0" indent="0">
              <a:buNone/>
            </a:pPr>
            <a:r>
              <a:rPr lang="da-DK"/>
              <a:t>5 – 10 minutter</a:t>
            </a:r>
          </a:p>
        </p:txBody>
      </p:sp>
    </p:spTree>
    <p:extLst>
      <p:ext uri="{BB962C8B-B14F-4D97-AF65-F5344CB8AC3E}">
        <p14:creationId xmlns:p14="http://schemas.microsoft.com/office/powerpoint/2010/main" val="13686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D5592A-AA40-ED44-A8F7-00C6993E3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Overraskelse!</a:t>
            </a:r>
          </a:p>
        </p:txBody>
      </p:sp>
    </p:spTree>
    <p:extLst>
      <p:ext uri="{BB962C8B-B14F-4D97-AF65-F5344CB8AC3E}">
        <p14:creationId xmlns:p14="http://schemas.microsoft.com/office/powerpoint/2010/main" val="359283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D5592A-AA40-ED44-A8F7-00C6993E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785" y="365125"/>
            <a:ext cx="7924800" cy="1577975"/>
          </a:xfrm>
        </p:spPr>
        <p:txBody>
          <a:bodyPr/>
          <a:lstStyle/>
          <a:p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a-DK" b="1" dirty="0" err="1">
                <a:latin typeface="Arial" panose="020B0604020202020204" pitchFamily="34" charset="0"/>
                <a:cs typeface="Arial" panose="020B0604020202020204" pitchFamily="34" charset="0"/>
              </a:rPr>
              <a:t>Marshmallow</a:t>
            </a: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 Challenge</a:t>
            </a:r>
            <a:endParaRPr lang="da-DK" dirty="0"/>
          </a:p>
        </p:txBody>
      </p:sp>
      <p:pic>
        <p:nvPicPr>
          <p:cNvPr id="4" name="Billede 6">
            <a:extLst>
              <a:ext uri="{FF2B5EF4-FFF2-40B4-BE49-F238E27FC236}">
                <a16:creationId xmlns:a16="http://schemas.microsoft.com/office/drawing/2014/main" id="{BD63D43B-07B3-C04C-B6E3-1B8269D8F8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1877" y="2843548"/>
            <a:ext cx="3320246" cy="2755803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BD213BA2-1D61-5E8E-2D41-0FF46D65C306}"/>
              </a:ext>
            </a:extLst>
          </p:cNvPr>
          <p:cNvSpPr txBox="1">
            <a:spLocks/>
          </p:cNvSpPr>
          <p:nvPr/>
        </p:nvSpPr>
        <p:spPr>
          <a:xfrm rot="21287852">
            <a:off x="3284534" y="3802838"/>
            <a:ext cx="2574932" cy="7169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000" i="1" kern="120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gentagelse!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875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EAE7D-F5C8-B748-AC3C-D5D1031AC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Grupper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4962A-BCF1-B147-B5A5-787B0C6DA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Samme som før. Samme sted.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7DB1971-AEFA-5F68-F519-CEC06D6DB1F0}"/>
              </a:ext>
            </a:extLst>
          </p:cNvPr>
          <p:cNvSpPr txBox="1">
            <a:spLocks/>
          </p:cNvSpPr>
          <p:nvPr/>
        </p:nvSpPr>
        <p:spPr>
          <a:xfrm rot="21287852">
            <a:off x="147795" y="105458"/>
            <a:ext cx="2574932" cy="7169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000" i="1" kern="120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gentagelse!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3731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6E5BC1-781C-9C4D-977D-A8EFB1809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423" y="0"/>
            <a:ext cx="7157544" cy="1577975"/>
          </a:xfrm>
        </p:spPr>
        <p:txBody>
          <a:bodyPr>
            <a:normAutofit/>
          </a:bodyPr>
          <a:lstStyle/>
          <a:p>
            <a:r>
              <a:rPr lang="da-DK" b="1"/>
              <a:t>Sådan udføres øvelsen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C997B0-9463-A841-AC71-CA33A8671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422" y="1952907"/>
            <a:ext cx="7157544" cy="38541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/>
              <a:t>I har 18 minutter til at bygge den </a:t>
            </a:r>
            <a:r>
              <a:rPr lang="da-DK" b="1" dirty="0"/>
              <a:t>højeste fritstående</a:t>
            </a:r>
            <a:r>
              <a:rPr lang="da-DK" dirty="0"/>
              <a:t> model med en </a:t>
            </a:r>
            <a:r>
              <a:rPr lang="da-DK" b="1" dirty="0" err="1"/>
              <a:t>marshmallow</a:t>
            </a:r>
            <a:r>
              <a:rPr lang="da-DK" b="1" dirty="0"/>
              <a:t> på toppen </a:t>
            </a:r>
            <a:r>
              <a:rPr lang="da-DK" dirty="0"/>
              <a:t>(skal bygges på et bord).</a:t>
            </a:r>
          </a:p>
          <a:p>
            <a:pPr marL="0" indent="0">
              <a:buNone/>
            </a:pPr>
            <a:endParaRPr lang="da-DK" dirty="0"/>
          </a:p>
          <a:p>
            <a:pPr marL="457200" lvl="1" indent="0">
              <a:buNone/>
            </a:pPr>
            <a:r>
              <a:rPr lang="da-DK" b="1" dirty="0"/>
              <a:t>Materialer til rådighed: </a:t>
            </a:r>
          </a:p>
          <a:p>
            <a:pPr lvl="2"/>
            <a:r>
              <a:rPr lang="da-DK" dirty="0"/>
              <a:t>20 </a:t>
            </a:r>
            <a:r>
              <a:rPr lang="da-DK" dirty="0" err="1"/>
              <a:t>stk</a:t>
            </a:r>
            <a:r>
              <a:rPr lang="da-DK" dirty="0"/>
              <a:t> spaghetti</a:t>
            </a:r>
          </a:p>
          <a:p>
            <a:pPr lvl="2"/>
            <a:r>
              <a:rPr lang="da-DK" dirty="0"/>
              <a:t>En meter snor</a:t>
            </a:r>
          </a:p>
          <a:p>
            <a:pPr lvl="2"/>
            <a:r>
              <a:rPr lang="da-DK" dirty="0"/>
              <a:t>En meter tape</a:t>
            </a:r>
          </a:p>
          <a:p>
            <a:pPr lvl="2"/>
            <a:r>
              <a:rPr lang="da-DK" dirty="0"/>
              <a:t>En saks</a:t>
            </a:r>
          </a:p>
          <a:p>
            <a:pPr lvl="2"/>
            <a:r>
              <a:rPr lang="da-DK" dirty="0"/>
              <a:t>En hel </a:t>
            </a:r>
            <a:r>
              <a:rPr lang="da-DK" dirty="0" err="1"/>
              <a:t>marshmallow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1800" b="1" i="1" dirty="0"/>
              <a:t>Det højeste tårn med en </a:t>
            </a:r>
            <a:r>
              <a:rPr lang="da-DK" sz="1800" b="1" i="1" dirty="0" err="1"/>
              <a:t>marshmallow</a:t>
            </a:r>
            <a:r>
              <a:rPr lang="da-DK" sz="1800" b="1" i="1" dirty="0"/>
              <a:t> på toppen vinder.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993C9C7-9C17-F390-365C-CD3107C05002}"/>
              </a:ext>
            </a:extLst>
          </p:cNvPr>
          <p:cNvSpPr txBox="1">
            <a:spLocks/>
          </p:cNvSpPr>
          <p:nvPr/>
        </p:nvSpPr>
        <p:spPr>
          <a:xfrm rot="21287852">
            <a:off x="147795" y="105458"/>
            <a:ext cx="2574932" cy="7169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000" i="1" kern="120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gentagelse!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07240915"/>
      </p:ext>
    </p:extLst>
  </p:cSld>
  <p:clrMapOvr>
    <a:masterClrMapping/>
  </p:clrMapOvr>
</p:sld>
</file>

<file path=ppt/theme/theme1.xml><?xml version="1.0" encoding="utf-8"?>
<a:theme xmlns:a="http://schemas.openxmlformats.org/drawingml/2006/main" name="StreetscapeVTI">
  <a:themeElements>
    <a:clrScheme name="AnalogousFromDarkSeedLeftStep">
      <a:dk1>
        <a:srgbClr val="000000"/>
      </a:dk1>
      <a:lt1>
        <a:srgbClr val="FFFFFF"/>
      </a:lt1>
      <a:dk2>
        <a:srgbClr val="1B2430"/>
      </a:dk2>
      <a:lt2>
        <a:srgbClr val="F0F3F1"/>
      </a:lt2>
      <a:accent1>
        <a:srgbClr val="C34DA6"/>
      </a:accent1>
      <a:accent2>
        <a:srgbClr val="9D3BB1"/>
      </a:accent2>
      <a:accent3>
        <a:srgbClr val="7E4DC3"/>
      </a:accent3>
      <a:accent4>
        <a:srgbClr val="4444B5"/>
      </a:accent4>
      <a:accent5>
        <a:srgbClr val="4D7EC3"/>
      </a:accent5>
      <a:accent6>
        <a:srgbClr val="3B9EB1"/>
      </a:accent6>
      <a:hlink>
        <a:srgbClr val="3F5FBF"/>
      </a:hlink>
      <a:folHlink>
        <a:srgbClr val="7F7F7F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eetscapeVTI" id="{B20F88EA-96D0-4E96-9207-A1488DAC5867}" vid="{3F7E5CFE-E584-4E58-A75E-141AC45B149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1983</TotalTime>
  <Words>777</Words>
  <Application>Microsoft Macintosh PowerPoint</Application>
  <PresentationFormat>Skærmshow (4:3)</PresentationFormat>
  <Paragraphs>165</Paragraphs>
  <Slides>15</Slides>
  <Notes>15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Consolas</vt:lpstr>
      <vt:lpstr>Franklin Gothic Heavy</vt:lpstr>
      <vt:lpstr>StreetscapeVTI</vt:lpstr>
      <vt:lpstr>The Marshmallow Challenge</vt:lpstr>
      <vt:lpstr>Grupper</vt:lpstr>
      <vt:lpstr>Sådan udføres øvelsen</vt:lpstr>
      <vt:lpstr>Tillykke til….!</vt:lpstr>
      <vt:lpstr>Gem mål og foto i jeres portfolio</vt:lpstr>
      <vt:lpstr>Overraskelse!</vt:lpstr>
      <vt:lpstr>The Marshmallow Challenge</vt:lpstr>
      <vt:lpstr>Grupper</vt:lpstr>
      <vt:lpstr>Sådan udføres øvelsen</vt:lpstr>
      <vt:lpstr>Tillykke til….!</vt:lpstr>
      <vt:lpstr>Gem mål og foto i jeres portfolio</vt:lpstr>
      <vt:lpstr>På klassen eller Gruppesnak  (10 minutter)</vt:lpstr>
      <vt:lpstr>Overraskelse!!!</vt:lpstr>
      <vt:lpstr>Build a tower, build a team | Tom Wujec</vt:lpstr>
      <vt:lpstr>Vores gennemsnit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Arkitektur 7. januar</dc:title>
  <dc:creator>Microsoft Office User</dc:creator>
  <cp:lastModifiedBy>Microsoft Office User</cp:lastModifiedBy>
  <cp:revision>3</cp:revision>
  <dcterms:created xsi:type="dcterms:W3CDTF">2022-01-03T19:58:10Z</dcterms:created>
  <dcterms:modified xsi:type="dcterms:W3CDTF">2022-11-28T08:37:13Z</dcterms:modified>
</cp:coreProperties>
</file>